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3" r:id="rId6"/>
    <p:sldId id="271" r:id="rId7"/>
    <p:sldId id="274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1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8B12-B0ED-4CC5-8088-48B72F6FF16E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18C3-891A-44F9-B348-99BA6162F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41A0-A23A-498A-8370-FEF6EDDA474A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1E38-F881-472A-AB2C-65B497B44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C634-2184-4CDC-8EC8-22D6A08189F0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DDAB-61B5-493A-A901-80451BBCB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F700-DD9F-4C11-91F7-4E11D8A77DB3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37-B872-48B8-B1E6-F7C6BDADF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9F39-71BF-40AB-AF3E-B754BC8751DC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CD76-BBFA-4551-A509-43496A375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8266-C97C-4EB4-9DCE-B514D39F7AFF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B233-13D4-481F-909F-0D3945369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77D7-D987-4FD3-8852-E5D1A75B9968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9396-C259-4F1E-BAD7-1EC9DDDD9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3E05-BA05-4BD5-92BF-B9D6C738832A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35A0-C452-4012-9CB6-4B0E6C2C2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884C-F5C2-449B-ADE1-965C4215B32A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265F-EC2C-4DEA-A4E5-5FEBAF449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D666-33E5-46E3-AD1C-1CDD90625A70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A0E0-546F-4BEF-9923-28ECFE4A2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61D0-9508-420C-9FBD-67203295EA0A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2239-EB8D-4D39-AF65-29714B883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E4E6F0-D7F9-41CB-9FF5-6A06D6DDA762}" type="datetimeFigureOut">
              <a:rPr lang="ru-RU"/>
              <a:pPr>
                <a:defRPr/>
              </a:pPr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3EF03E-E766-4FC4-A782-8C13C677E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3933056"/>
            <a:ext cx="331236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логоппед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Вечканова Е.А.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 rot="10800000" flipV="1">
            <a:off x="0" y="1988840"/>
            <a:ext cx="9144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098137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Возрастные особенности </a:t>
            </a:r>
          </a:p>
          <a:p>
            <a:pPr algn="ctr" eaLnBrk="0" hangingPunct="0"/>
            <a:r>
              <a:rPr lang="ru-RU" sz="3600" b="1" dirty="0">
                <a:solidFill>
                  <a:srgbClr val="098137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детей 5-6 лет</a:t>
            </a:r>
          </a:p>
        </p:txBody>
      </p:sp>
      <p:pic>
        <p:nvPicPr>
          <p:cNvPr id="2055" name="Picture 7" descr="https://gas-kvas.com/uploads/posts/2023-02/1676697086_gas-kvas-com-p-kartinka-gruppi-detskogo-sada-risunok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563888" cy="3689403"/>
          </a:xfrm>
          <a:prstGeom prst="rect">
            <a:avLst/>
          </a:prstGeom>
          <a:noFill/>
        </p:spPr>
      </p:pic>
      <p:pic>
        <p:nvPicPr>
          <p:cNvPr id="12290" name="Picture 2" descr="https://sun9-28.userapi.com/s/v1/if2/rpBTSwOTrAK8j0V3Rno7bXcb33bX7o24jvS2C56BDj3BobUtSHQNJKqDOLL3ZvKfaSgy4V3fuJZFS9RwcBffO4Bm.jpg?quality=95&amp;as=32x24,48x35,72x53,108x79,160x118,240x176,360x265,480x353,540x397,555x408&amp;from=bu&amp;cs=555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593" y="0"/>
            <a:ext cx="2705407" cy="198884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16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971600" y="445601"/>
            <a:ext cx="7715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/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>
                <a:ea typeface="Times New Roman" pitchFamily="18" charset="0"/>
                <a:cs typeface="Arial" charset="0"/>
              </a:rPr>
              <a:t>   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Обеспечивать общение с близкими, организовывая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 всей семьей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ребенком обсуждая совместные планы.</a:t>
            </a:r>
          </a:p>
          <a:p>
            <a:pPr algn="ctr" eaLnBrk="0" hangingPunct="0">
              <a:buClr>
                <a:srgbClr val="FF0000"/>
              </a:buClr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Постепенно снижать контроль и опеку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позволяя ребенку ставить перед собой самые разнообразные задачи и решать их. Важно радоваться самостоятельным успехам ребенка, и поддерживать его в случае проблем, совместно </a:t>
            </a:r>
            <a:r>
              <a:rPr lang="ru-RU" sz="2400" dirty="0">
                <a:ea typeface="Times New Roman" pitchFamily="18" charset="0"/>
                <a:cs typeface="Arial" charset="0"/>
              </a:rPr>
              <a:t>разбирая причины неудачи.</a:t>
            </a:r>
            <a:endParaRPr lang="ru-RU" sz="2400" dirty="0">
              <a:cs typeface="Arial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9220" name="Picture 4" descr="https://gas-kvas.com/uploads/posts/2023-01/1674168110_gas-kvas-com-p-risunok-den-semeinogo-obshcheniya-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03553"/>
            <a:ext cx="3565712" cy="2954447"/>
          </a:xfrm>
          <a:prstGeom prst="rect">
            <a:avLst/>
          </a:prstGeom>
          <a:noFill/>
        </p:spPr>
      </p:pic>
      <p:sp>
        <p:nvSpPr>
          <p:cNvPr id="9222" name="AutoShape 6" descr="https://catherineasquithgallery.com/uploads/posts/2021-02/1613441847_62-p-fon-dlya-prezentatsii-pro-semyu-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catherineasquithgallery.com/uploads/posts/2021-02/1613441847_62-p-fon-dlya-prezentatsii-pro-semyu-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://fs.soc.cap.ru/soc20/morgau-centr/news/2021/10/14/10837be0-b9e0-4209-8251-b900410ff903/1613636351_67-p-fon-dlya-se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://fs.soc.cap.ru/soc20/morgau-centr/news/2021/10/14/10837be0-b9e0-4209-8251-b900410ff903/1613636351_67-p-fon-dlya-se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cdn.culture.ru/images/f295bdf9-9098-524c-9a4b-b69aa73805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s://cdn.culture.ru/images/f295bdf9-9098-524c-9a4b-b69aa73805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7590"/>
            <a:ext cx="3888432" cy="263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55576" y="404664"/>
            <a:ext cx="7715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/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</a:pPr>
            <a:endParaRPr lang="ru-RU" sz="24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>
                <a:ea typeface="Times New Roman" pitchFamily="18" charset="0"/>
                <a:cs typeface="Arial" charset="0"/>
              </a:rPr>
              <a:t>   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Помнить, что в этом возрасте (да и всегда) ваш ребенок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охотнее будет откликаться на просьбу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помощи, чем на должен и обязан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Осознавать, что, обращаясь к нему как к помощнику, вы больше развиваете в нем «взрослую»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10244" name="Picture 4" descr="https://zakazposterov.ru/fotooboi/z/8aaa520b9e38428c049cdf68ed13c21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83387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AutoShape 6" descr="https://api.rbsmi.ru/attachments/336b306a33fc01a77f1d4a8ba556e4bf84a555a1/store/crop/0/0/780/520/1600/0/0/5931bcda363f97d981a15976ba97d80b721128f631cd1173a1e995e96ec4/00b62df533f4370156dd105c4724863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gas-kvas.com/uploads/posts/2023-02/1676571399_gas-kvas-com-p-risunok-psikholog-v-detskom-sadu-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5"/>
            <a:ext cx="3744416" cy="270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otkritko.ru/uploads/files/spasibo-za-vnimanije-karti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otkritko.ru/uploads/files/spasibo-za-vnimanije-karti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otkritko.ru/uploads/files/spasibo-za-vnimanije-karti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08858" cy="438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"/>
          <p:cNvGrpSpPr>
            <a:grpSpLocks/>
          </p:cNvGrpSpPr>
          <p:nvPr/>
        </p:nvGrpSpPr>
        <p:grpSpPr bwMode="auto">
          <a:xfrm rot="4737650">
            <a:off x="4667250" y="4795838"/>
            <a:ext cx="1062038" cy="1795462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7001" y="4360911"/>
              <a:ext cx="432731" cy="432089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15" y="5290348"/>
              <a:ext cx="367968" cy="367423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3579" y="5843690"/>
              <a:ext cx="183984" cy="1837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043608" y="363200"/>
            <a:ext cx="7143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возраст активного развития физических и познавательных способностей ребенка, общения со сверстниками. Игра остается основным способом познания окружающего мира, хотя меняются ее формы и содержание</a:t>
            </a:r>
            <a:r>
              <a:rPr lang="ru-RU" sz="3200" i="1" dirty="0">
                <a:ea typeface="Times New Roman" pitchFamily="18" charset="0"/>
                <a:cs typeface="Arial" charset="0"/>
              </a:rPr>
              <a:t>. </a:t>
            </a:r>
            <a:endParaRPr lang="ru-RU" sz="32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3080" name="Picture 8" descr="https://proprikol.ru/wp-content/uploads/2019/08/kartinki-detskie-dlya-sadika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90210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s://fs02.rchuv.ru/rchuv19/detsad200/news/2022/09/12/715cdbdd-77cf-4823-9cbd-9fb44faeee01/1588765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s://sun6-22.userapi.com/s/v1/if1/bwpcHZljcZfd7LeoX2bXM9--LmkUYL2bBgMnGt-44qoV18w9FuAHsMqXfmydnXzPgBEmWjyO.jpg?size=766x766&amp;quality=96&amp;crop=20,0,766,766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17032"/>
            <a:ext cx="2461766" cy="246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Этот период благоприятный для развития всех познавательных процессов: внимания, восприятия, мышления, памяти, воображения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://static.tildacdn.com/tild6234-3735-4564-b761-386433623661/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83264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ВНИМАНИЕ</a:t>
            </a: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755576" y="980728"/>
            <a:ext cx="7972425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выполнить задание, не отвлекаясь в течение 20-25 минут;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удерживать в поле зрения 6-7 предметов;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находить 10 отличий между предметами;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 выполнять самостоятельно задания по предложенному образцу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находить 8-9 пар одинаковых                        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AutoShape 2" descr="https://cdn1.duabhmoobtojsiab.com/img/kuvyoghmoobaHR0cDovLzEuYnAuYmxvZ3Nwb3QuY29tLy1Hb0stbzN4QXBSby9VYUNfZUtEYmlCSS9BQUFBQUFBQUJ5RS9fOW1PekNNVng4Yy9zMTYwMC9JTUdfTkVXLmpwZw==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dn1.duabhmoobtojsiab.com/img/kuvyoghmoobaHR0cDovLzEuYnAuYmxvZ3Nwb3QuY29tLy1Hb0stbzN4QXBSby9VYUNfZUtEYmlCSS9BQUFBQUFBQUJ5RS9fOW1PekNNVng4Yy9zMTYwMC9JTUdfTkVXLmpwZw==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dn1.duabhmoobtojsiab.com/img/kuvyoghmoobaHR0cDovLzEuYnAuYmxvZ3Nwb3QuY29tLy1Hb0stbzN4QXBSby9VYUNfZUtEYmlCSS9BQUFBQUFBQUJ5RS9fOW1PekNNVng4Yy9zMTYwMC9JTUdfTkVXLmpwZw==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api.rbsmi.ru/attachments/e93a38b3abfc78e5476b3468e924119af8e44d2e/store/crop/0/0/960/720/1600/0/0/31e4a5bc9c7531b39d528865036f82fe43ac2992b445ea159ce86847683c/1475d9783547a8f389ed6697129717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23928"/>
            <a:ext cx="3378763" cy="2534072"/>
          </a:xfrm>
          <a:prstGeom prst="rect">
            <a:avLst/>
          </a:prstGeom>
          <a:noFill/>
        </p:spPr>
      </p:pic>
      <p:pic>
        <p:nvPicPr>
          <p:cNvPr id="4108" name="Picture 12" descr="https://theslide.ru/img/thumbs/7c33701a248712c98d1b4767d2ddd765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97152"/>
            <a:ext cx="2747797" cy="2060848"/>
          </a:xfrm>
          <a:prstGeom prst="rect">
            <a:avLst/>
          </a:prstGeom>
          <a:noFill/>
        </p:spPr>
      </p:pic>
      <p:sp>
        <p:nvSpPr>
          <p:cNvPr id="4110" name="AutoShape 14" descr="https://2.bp.blogspot.com/-lWqG255rEKU/W6Yaw9QM54I/AAAAAAAAATI/VcB6iGgytHMvNq1DrHP8ZTwkbOUXKwYjwCLcBGAs/s1600/KrQ3t9W_-1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2.bp.blogspot.com/-lWqG255rEKU/W6Yaw9QM54I/AAAAAAAAATI/VcB6iGgytHMvNq1DrHP8ZTwkbOUXKwYjwCLcBGAs/s1600/KrQ3t9W_-1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2.bp.blogspot.com/-lWqG255rEKU/W6Yaw9QM54I/AAAAAAAAATI/VcB6iGgytHMvNq1DrHP8ZTwkbOUXKwYjwCLcBGAs/s1600/KrQ3t9W_-1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6" name="Picture 20" descr="https://konspekta.net/studopediaru/baza25/12429803546532.files/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2337792" cy="1559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ПАМЯТЬ</a:t>
            </a: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683568" y="1052736"/>
            <a:ext cx="792956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запоминать 10-12 картинок в течение 1-2 минут;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рассказывать наизусть несколько стихотворений;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пересказать близко к тексту прочитанное произведение;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сравнивать два изображения,  						предмета по памяти;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vse-dlya-vseh.ucoz.ru/psixologya/razvitie_pamjati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2570926" cy="2952328"/>
          </a:xfrm>
          <a:prstGeom prst="rect">
            <a:avLst/>
          </a:prstGeom>
          <a:noFill/>
        </p:spPr>
      </p:pic>
      <p:pic>
        <p:nvPicPr>
          <p:cNvPr id="1030" name="Picture 6" descr="http://img0.liveinternet.ru/images/attach/c/5/85/556/85556184_skanirovanie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373922"/>
            <a:ext cx="3345607" cy="2484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51520" y="260648"/>
            <a:ext cx="8229600" cy="1011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МЫШЛЕНИЕ</a:t>
            </a: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611560" y="1124744"/>
            <a:ext cx="8186737" cy="51435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-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определять последовательность событий;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складывать разрезанную картинку из 6-9 частей;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находить и объяснять несоответствия на рисунках;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находить и объяснять отличия между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предметами и явлениями;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- находить среди предложенных 4 предметов лишний, объяснять свой выбор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https://2.bp.blogspot.com/-38nRVb0ldns/WJUvYGyffoI/AAAAAAAAAzY/xwOKCrXo1jcPq4bYZBk-RwtpYHOrDkyWQCLcB/s1600/Uchimsya-dumat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pandia.ru/text/80/682/images/img10_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653136"/>
            <a:ext cx="3059832" cy="2145158"/>
          </a:xfrm>
          <a:prstGeom prst="rect">
            <a:avLst/>
          </a:prstGeom>
          <a:noFill/>
        </p:spPr>
      </p:pic>
      <p:pic>
        <p:nvPicPr>
          <p:cNvPr id="3078" name="Picture 6" descr="https://psy-files.ru/wp-content/uploads/2/8/5/28587f323d82c716184a546d30efa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94149"/>
            <a:ext cx="1800200" cy="2663851"/>
          </a:xfrm>
          <a:prstGeom prst="rect">
            <a:avLst/>
          </a:prstGeom>
          <a:noFill/>
        </p:spPr>
      </p:pic>
      <p:pic>
        <p:nvPicPr>
          <p:cNvPr id="3080" name="Picture 8" descr="https://i.pinimg.com/originals/7b/8c/2b/7b8c2b5bb5e351cd5d4dbab07d75c0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02383" y="4486449"/>
            <a:ext cx="2474940" cy="1944218"/>
          </a:xfrm>
          <a:prstGeom prst="rect">
            <a:avLst/>
          </a:prstGeom>
          <a:noFill/>
        </p:spPr>
      </p:pic>
      <p:pic>
        <p:nvPicPr>
          <p:cNvPr id="3082" name="Picture 10" descr="https://book24.kz/upload/iblock/e46/e46f690d1e67a1183349dc25a8c7d9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46808"/>
            <a:ext cx="1800200" cy="251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Формируются высшие чувства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Моральные: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 гордости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 чувство стыда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-чувство дружбы.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Интеллектуальные:                -любознательность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-интерес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-удивление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Эстетические:                         -чувство прекрасного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-чувство героического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AutoShape 4" descr="https://sun9-38.userapi.com/impg/swGi1WQMwPVVUL3WMH6ucS6oKHzeExF1LGvsGg/V0hQoHSBZIE.jpg?size=1135x822&amp;quality=96&amp;sign=0725feb3cafa146c2fea0989390a2d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uploads.static.fo.vin/system/useruploads/images/6359/20e2/a923/2276/df70/c203/original/wuk8hzJUdoA.jpg?16667855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https://sun6-21.userapi.com/s/v1/ig2/5cJ-rGFkHhP7r5DRsWny-8PXLsyJl5lwYAFJeB2-jMwpKQd8mkbrIiYn6EjdPTSrvwQAgxlTQW_58jP7CjFWLPd_.jpg?size=816x816&amp;quality=95&amp;crop=608,158,816,816&amp;av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sun6-21.userapi.com/s/v1/ig2/5cJ-rGFkHhP7r5DRsWny-8PXLsyJl5lwYAFJeB2-jMwpKQd8mkbrIiYn6EjdPTSrvwQAgxlTQW_58jP7CjFWLPd_.jpg?size=816x816&amp;quality=95&amp;crop=608,158,816,816&amp;av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2" name="Picture 14" descr="https://gas-kvas.com/uploads/posts/2023-02/1676375285_gas-kvas-com-p-igrushki-v-detskom-sadu-risuno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699792" cy="225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4" name="Picture 16" descr="https://www.toyway.ru/upload/iblock/5e2/98936H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908" y="4509120"/>
            <a:ext cx="3214091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06" name="AutoShape 18" descr="https://cdnn1.lt.sputniknews.com/img/188/10/1881002_0:29:2000:1286_1920x0_80_0_0_b733ca0c219ccb73809ed74f5c51a9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8" name="AutoShape 20" descr="https://cdnn1.lt.sputniknews.com/img/188/10/1881002_0:29:2000:1286_1920x0_80_0_0_b733ca0c219ccb73809ed74f5c51a9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10" name="AutoShape 22" descr="https://cdnn1.lt.sputniknews.com/img/188/10/1881002_0:29:2000:1286_1920x0_80_0_0_b733ca0c219ccb73809ed74f5c51a9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12" name="AutoShape 24" descr="https://cdnn1.lt.sputniknews.com/img/188/10/1881002_0:29:2000:1286_1920x0_80_0_0_b733ca0c219ccb73809ed74f5c51a9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14" name="AutoShape 26" descr="https://cdnn1.lt.sputniknews.com/img/188/10/1881002_0:29:2000:1286_1920x0_80_0_0_b733ca0c219ccb73809ed74f5c51a9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1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09120"/>
            <a:ext cx="31511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11560" y="184666"/>
            <a:ext cx="77768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2400" b="1" i="1" dirty="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Важно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</a:t>
            </a:r>
          </a:p>
          <a:p>
            <a:pPr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С уважением относиться к его фантазиям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версиям, не заземляя его магического мышления. Различать «вранье», защитное фантазирование и просто игру воображения.</a:t>
            </a: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Поддерживать в ребенке стремление к позитивном у самовыражению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позволяя развиваться его талантам и способностям, но не акцентируя и не эксплуатируя их. Постараться обеспечить ребенку возможности для самого разнообразного творчества.</a:t>
            </a: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7172" name="AutoShape 4" descr="https://i.ytimg.com/vi/lnhHMdHf7oc/maxresdefault.jpg?sqp=-oaymwEmCIAKENAF8quKqQMa8AEB-AHUBoAC4AOKAgwIABABGH8gRSggMA8=&amp;amp;rs=AOn4CLD5iiJTqISoeDpo2oXxk4kVO68fq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gas-kvas.com/uploads/posts/2023-02/1676741052_gas-kvas-com-p-roditeli-v-detskom-sadu-risunk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3030256" cy="1566264"/>
          </a:xfrm>
          <a:prstGeom prst="rect">
            <a:avLst/>
          </a:prstGeom>
          <a:noFill/>
        </p:spPr>
      </p:pic>
      <p:pic>
        <p:nvPicPr>
          <p:cNvPr id="7176" name="Picture 8" descr="https://eduportal44.ru/Kostroma_EDU/DS_15/DocLib/roditeli3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214629"/>
            <a:ext cx="1403648" cy="264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8" name="AutoShape 10" descr="https://sun9-33.userapi.com/impg/zOGaCemnPE93DOsQWVv2jt3Fe1i_pRZRJYpsnw/Utc77K5YSv0.jpg?size=1280x1280&amp;quality=95&amp;sign=9f4f7a5f6586c2ab98cfce55cecd94b8&amp;c_uniq_tag=tOrRI7D1iQbJKO8DPoEK_DMzrbOn0CySSGxJaTr0im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83568" y="184716"/>
            <a:ext cx="78581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/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</a:pPr>
            <a:endParaRPr lang="ru-RU" sz="24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Быть внимательными к желаниям ребенка, но и уметь ставить границу там, где его желания вредны для него самого или нарушают границы окружающих его людей. Важно помнить, что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стоит ставить ту границу, которую вы не в состоянии отстоять и выдержать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Обеспечивать ребенку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общения со сверстниками</a:t>
            </a:r>
            <a:r>
              <a:rPr lang="ru-RU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помогая своему малышу только в случае его эмоциональных затруднений, обсуждая сложившуюся трудную ситуацию и вместе рассматривая варианты выхода из нее</a:t>
            </a:r>
            <a:r>
              <a:rPr lang="ru-RU" sz="2400" dirty="0">
                <a:ea typeface="Times New Roman" pitchFamily="18" charset="0"/>
                <a:cs typeface="Arial" charset="0"/>
              </a:rPr>
              <a:t>.</a:t>
            </a:r>
            <a:endParaRPr lang="ru-RU" sz="2400" dirty="0">
              <a:cs typeface="Arial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8196" name="Picture 4" descr="https://detsad68.odinedu.ru/assets/img/detsad68/2017/%D0%9F%D1%81%D0%B8%D1%85%D0%BE%D0%BB%D0%BE%D0%B3/20_l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2759968" cy="20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sosnovka.detsad-3.68edu.ru/wp-content/uploads/2021/08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25144"/>
            <a:ext cx="2663280" cy="19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s://i.pinimg.com/originals/ec/40/a8/ec40a80c7bc900fbc92954064e75c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39953"/>
            <a:ext cx="2448272" cy="22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441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PC</cp:lastModifiedBy>
  <cp:revision>21</cp:revision>
  <dcterms:created xsi:type="dcterms:W3CDTF">2012-08-02T12:17:38Z</dcterms:created>
  <dcterms:modified xsi:type="dcterms:W3CDTF">2025-10-07T08:02:48Z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